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4" r:id="rId3"/>
    <p:sldId id="280" r:id="rId4"/>
    <p:sldId id="291" r:id="rId5"/>
    <p:sldId id="274" r:id="rId6"/>
    <p:sldId id="290" r:id="rId7"/>
    <p:sldId id="277" r:id="rId8"/>
    <p:sldId id="302" r:id="rId9"/>
    <p:sldId id="300" r:id="rId10"/>
    <p:sldId id="296" r:id="rId11"/>
    <p:sldId id="301" r:id="rId12"/>
    <p:sldId id="268" r:id="rId13"/>
    <p:sldId id="266" r:id="rId14"/>
    <p:sldId id="282" r:id="rId15"/>
    <p:sldId id="29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69" autoAdjust="0"/>
  </p:normalViewPr>
  <p:slideViewPr>
    <p:cSldViewPr>
      <p:cViewPr>
        <p:scale>
          <a:sx n="60" d="100"/>
          <a:sy n="60" d="100"/>
        </p:scale>
        <p:origin x="-142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95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4B3C6-66FD-4BAF-94EA-8697FD87965D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3A3EF-9FC6-4080-9944-3130B8A4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87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3A3EF-9FC6-4080-9944-3130B8A44E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14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3A3EF-9FC6-4080-9944-3130B8A44E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56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42D1-0176-43AE-8395-EC3CE3AFE9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65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A4C5-F3BF-4518-932F-8D9FC940965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3A3EF-9FC6-4080-9944-3130B8A44E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9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3A3EF-9FC6-4080-9944-3130B8A44E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13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3A3EF-9FC6-4080-9944-3130B8A44E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35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3A3EF-9FC6-4080-9944-3130B8A44E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87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3A3EF-9FC6-4080-9944-3130B8A44E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69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3A3EF-9FC6-4080-9944-3130B8A44E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45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3A3EF-9FC6-4080-9944-3130B8A44E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21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3A3EF-9FC6-4080-9944-3130B8A44E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42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3A3EF-9FC6-4080-9944-3130B8A44E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1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3A3EF-9FC6-4080-9944-3130B8A44E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55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CC53-D3D4-4D88-95D7-314C371AD8AA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0A71-B616-4CDC-9035-1098E0FC6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CC53-D3D4-4D88-95D7-314C371AD8AA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0A71-B616-4CDC-9035-1098E0FC6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CC53-D3D4-4D88-95D7-314C371AD8AA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0A71-B616-4CDC-9035-1098E0FC6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2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CC53-D3D4-4D88-95D7-314C371AD8AA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0A71-B616-4CDC-9035-1098E0FC6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0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CC53-D3D4-4D88-95D7-314C371AD8AA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0A71-B616-4CDC-9035-1098E0FC6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85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CC53-D3D4-4D88-95D7-314C371AD8AA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0A71-B616-4CDC-9035-1098E0FC6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CC53-D3D4-4D88-95D7-314C371AD8AA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0A71-B616-4CDC-9035-1098E0FC6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99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CC53-D3D4-4D88-95D7-314C371AD8AA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0A71-B616-4CDC-9035-1098E0FC6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CC53-D3D4-4D88-95D7-314C371AD8AA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0A71-B616-4CDC-9035-1098E0FC6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8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CC53-D3D4-4D88-95D7-314C371AD8AA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0A71-B616-4CDC-9035-1098E0FC6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54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CC53-D3D4-4D88-95D7-314C371AD8AA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0A71-B616-4CDC-9035-1098E0FC6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5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2CC53-D3D4-4D88-95D7-314C371AD8AA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70A71-B616-4CDC-9035-1098E0FC6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0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Saving the Low-Carbon Energy Transition from Magical Thinking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086600" cy="23622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David M. Hart</a:t>
            </a:r>
          </a:p>
          <a:p>
            <a:r>
              <a:rPr lang="en-US" dirty="0" smtClean="0"/>
              <a:t>Professor, </a:t>
            </a:r>
            <a:r>
              <a:rPr lang="en-US" dirty="0" err="1" smtClean="0"/>
              <a:t>Schar</a:t>
            </a:r>
            <a:r>
              <a:rPr lang="en-US" dirty="0" smtClean="0"/>
              <a:t> School of Policy and </a:t>
            </a:r>
            <a:r>
              <a:rPr lang="en-US" dirty="0" smtClean="0"/>
              <a:t>Government, George Mason Univ.</a:t>
            </a:r>
            <a:endParaRPr lang="en-US" dirty="0" smtClean="0"/>
          </a:p>
          <a:p>
            <a:r>
              <a:rPr lang="en-US" dirty="0" smtClean="0"/>
              <a:t>Senior Fellow, Information Technology and Innovation Foundation</a:t>
            </a:r>
          </a:p>
          <a:p>
            <a:endParaRPr lang="en-US" dirty="0"/>
          </a:p>
          <a:p>
            <a:r>
              <a:rPr lang="en-US" dirty="0" smtClean="0"/>
              <a:t>Texas Environmental Law Journal Spring Symposium</a:t>
            </a:r>
          </a:p>
          <a:p>
            <a:r>
              <a:rPr lang="en-US" dirty="0" smtClean="0"/>
              <a:t>Austin, Texas</a:t>
            </a:r>
          </a:p>
          <a:p>
            <a:r>
              <a:rPr lang="en-US" dirty="0" smtClean="0"/>
              <a:t>March 24,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248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Magical Thinking Form #3:  </a:t>
            </a:r>
            <a:br>
              <a:rPr lang="en-US" b="1" dirty="0" smtClean="0"/>
            </a:br>
            <a:r>
              <a:rPr lang="en-US" b="1" dirty="0" smtClean="0"/>
              <a:t>Premature Triumphalism</a:t>
            </a: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33337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4124325"/>
            <a:ext cx="388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u="sng" dirty="0" smtClean="0">
                <a:solidFill>
                  <a:srgbClr val="FF0000"/>
                </a:solidFill>
              </a:rPr>
              <a:t>We </a:t>
            </a:r>
            <a:r>
              <a:rPr lang="en-US" u="sng" dirty="0">
                <a:solidFill>
                  <a:srgbClr val="FF0000"/>
                </a:solidFill>
              </a:rPr>
              <a:t>already know everything we need to know to effectively address this problem</a:t>
            </a:r>
            <a:r>
              <a:rPr lang="en-US" dirty="0"/>
              <a:t>. ... We have everything we need, save perhaps political will. But you know what? In America, political will is a renewable resource. We have the ability to do this. Each one of us is a cause of global warming, but each of us can make choices to change that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447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 Gore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330" y="1645086"/>
            <a:ext cx="4796367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562600"/>
            <a:ext cx="320777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147707"/>
            <a:ext cx="19621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379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15635"/>
            <a:ext cx="3934369" cy="228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04800"/>
            <a:ext cx="70399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4238625"/>
            <a:ext cx="1629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 Jacobson et al. 2015</a:t>
            </a:r>
            <a:endParaRPr lang="en-US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105401"/>
            <a:ext cx="4493996" cy="132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62800" y="762000"/>
            <a:ext cx="2209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Plan or Thought Experiment?</a:t>
            </a:r>
            <a:endParaRPr lang="en-US" sz="26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724400" y="1066800"/>
            <a:ext cx="762000" cy="10668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8599" y="1777663"/>
            <a:ext cx="762001" cy="35593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6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Stuff Happens When You Scale</a:t>
            </a:r>
            <a:endParaRPr lang="en-US" sz="40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92" y="1188644"/>
            <a:ext cx="7140907" cy="437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5758934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 Spencer Dale, BP, June 8,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81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Magical Thinking Form #4:  </a:t>
            </a:r>
            <a:br>
              <a:rPr lang="en-US" b="1" dirty="0" smtClean="0"/>
            </a:br>
            <a:r>
              <a:rPr lang="en-US" b="1" dirty="0" smtClean="0"/>
              <a:t>Carbon Price Obsession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246185" y="2590800"/>
            <a:ext cx="3886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“To </a:t>
            </a:r>
            <a:r>
              <a:rPr lang="en-US" sz="2000" dirty="0"/>
              <a:t>a first approximation, raising the price </a:t>
            </a:r>
            <a:r>
              <a:rPr lang="en-US" sz="2000" dirty="0" smtClean="0"/>
              <a:t>of carbon </a:t>
            </a:r>
            <a:r>
              <a:rPr lang="en-US" sz="2000" dirty="0"/>
              <a:t>is a necessary and sufficient step for tackling global warming. The rest </a:t>
            </a:r>
            <a:r>
              <a:rPr lang="en-US" sz="2000" dirty="0" smtClean="0"/>
              <a:t>is largely </a:t>
            </a:r>
            <a:r>
              <a:rPr lang="en-US" sz="2000" dirty="0"/>
              <a:t>fluff</a:t>
            </a:r>
            <a:r>
              <a:rPr lang="en-US" sz="2000" dirty="0" smtClean="0"/>
              <a:t>.”</a:t>
            </a:r>
          </a:p>
          <a:p>
            <a:endParaRPr lang="en-US" sz="2000" dirty="0"/>
          </a:p>
          <a:p>
            <a:pPr algn="r"/>
            <a:r>
              <a:rPr lang="en-US" sz="2000" dirty="0" smtClean="0"/>
              <a:t>William </a:t>
            </a:r>
            <a:r>
              <a:rPr lang="en-US" sz="2000" dirty="0" err="1" smtClean="0"/>
              <a:t>Nordhaus</a:t>
            </a:r>
            <a:r>
              <a:rPr lang="en-US" sz="2000" dirty="0" smtClean="0"/>
              <a:t>, 2007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28E951-3EBF-1A4F-85D1-178DA830FC7B}" type="slidenum">
              <a:rPr lang="en-US" smtClean="0"/>
              <a:pPr/>
              <a:t>13</a:t>
            </a:fld>
            <a:endParaRPr lang="en-US" sz="1400">
              <a:solidFill>
                <a:schemeClr val="tx1"/>
              </a:solidFill>
              <a:latin typeface="Arial" pitchFamily="-111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81200"/>
            <a:ext cx="4476750" cy="147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57675" y="3454458"/>
            <a:ext cx="419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“Our </a:t>
            </a:r>
            <a:r>
              <a:rPr lang="en-US" dirty="0"/>
              <a:t>own analysis finds that a carbon dividends program starting at $40 per ton would achieve nearly twice the emissions reductions of all Obama-era climate regulations combined. Provided all four elements are put in force in unison, this plan could meet America’s commitment under the Paris climate agreement, all by itself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98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Demand Pull Alone Probably Won’t Work, </a:t>
            </a:r>
            <a:br>
              <a:rPr lang="en-US" sz="3200" b="1" dirty="0" smtClean="0"/>
            </a:br>
            <a:r>
              <a:rPr lang="en-US" sz="3200" b="1" dirty="0" smtClean="0"/>
              <a:t>or It Might Make for a Very Expensive Transition</a:t>
            </a:r>
            <a:endParaRPr lang="en-US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620000" cy="485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581400" y="2743200"/>
            <a:ext cx="762000" cy="2590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An Aggressive, Smart, Low-Carbon Energy Innovation Policy </a:t>
            </a:r>
            <a:r>
              <a:rPr lang="en-US" sz="3200" b="1" dirty="0" smtClean="0"/>
              <a:t>Agenda that Utilizes Both “Supply-Push” and “Demand-Pull” Tools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768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dirty="0" smtClean="0"/>
              <a:t>Establish </a:t>
            </a:r>
            <a:r>
              <a:rPr lang="en-US" dirty="0"/>
              <a:t>a dedicated funding source for federal low-carbon energy-innovation investments</a:t>
            </a:r>
            <a:r>
              <a:rPr lang="en-US" b="1" dirty="0"/>
              <a:t>.</a:t>
            </a:r>
            <a:r>
              <a:rPr lang="en-US" dirty="0"/>
              <a:t>  </a:t>
            </a:r>
          </a:p>
          <a:p>
            <a:pPr lvl="0"/>
            <a:r>
              <a:rPr lang="en-US" dirty="0"/>
              <a:t>Steadily </a:t>
            </a:r>
            <a:r>
              <a:rPr lang="en-US" dirty="0" smtClean="0"/>
              <a:t>expand </a:t>
            </a:r>
            <a:r>
              <a:rPr lang="en-US" dirty="0"/>
              <a:t>federal investment in basic research fields that have the potential to dramatically accelerate low-carbon energy innovation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Dramatically </a:t>
            </a:r>
            <a:r>
              <a:rPr lang="en-US" dirty="0" smtClean="0"/>
              <a:t>expand </a:t>
            </a:r>
            <a:r>
              <a:rPr lang="en-US" dirty="0"/>
              <a:t>federal co-investment in applied research, demonstration, and infrastructural technologies for low-carbon energy. </a:t>
            </a:r>
          </a:p>
          <a:p>
            <a:pPr lvl="0"/>
            <a:r>
              <a:rPr lang="en-US" dirty="0" smtClean="0"/>
              <a:t>Enhance </a:t>
            </a:r>
            <a:r>
              <a:rPr lang="en-US" dirty="0"/>
              <a:t>connectivity and strengthen user pull along the low-carbon energy-innovation chain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 smtClean="0"/>
              <a:t>Foster </a:t>
            </a:r>
            <a:r>
              <a:rPr lang="en-US" dirty="0"/>
              <a:t>regional collaboration for innovation in large-scale, low-carbon energy systems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 smtClean="0"/>
              <a:t>Reform </a:t>
            </a:r>
            <a:r>
              <a:rPr lang="en-US" dirty="0"/>
              <a:t>low-carbon energy tax incentives, so they are permanent and technology-neutral, and phase out support for each generation of technology as it matures. </a:t>
            </a:r>
          </a:p>
          <a:p>
            <a:pPr lvl="0"/>
            <a:r>
              <a:rPr lang="en-US" dirty="0" smtClean="0"/>
              <a:t>Use </a:t>
            </a:r>
            <a:r>
              <a:rPr lang="en-US" dirty="0"/>
              <a:t>federal procurement strategically to build momentum for early deployment of low-carbon energy innovations. </a:t>
            </a:r>
          </a:p>
          <a:p>
            <a:pPr lvl="0"/>
            <a:r>
              <a:rPr lang="en-US" dirty="0" smtClean="0"/>
              <a:t>Encourage </a:t>
            </a:r>
            <a:r>
              <a:rPr lang="en-US" dirty="0"/>
              <a:t>business-model and regulatory innovation in conjunction with technological innovation in the electricity and transportation sectors. </a:t>
            </a:r>
          </a:p>
          <a:p>
            <a:pPr lvl="0"/>
            <a:r>
              <a:rPr lang="en-US" dirty="0" smtClean="0"/>
              <a:t>Tighten energy </a:t>
            </a:r>
            <a:r>
              <a:rPr lang="en-US" dirty="0"/>
              <a:t>efficiency and carbon-control regulations in a predictable, innovation-inducing manner.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77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71" y="4343400"/>
            <a:ext cx="4177802" cy="197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61" y="2440633"/>
            <a:ext cx="4020994" cy="157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26358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Now on Twitter!</a:t>
            </a:r>
          </a:p>
          <a:p>
            <a:r>
              <a:rPr lang="en-US" sz="2400" b="1" dirty="0" smtClean="0"/>
              <a:t>@</a:t>
            </a:r>
            <a:r>
              <a:rPr lang="en-US" sz="2400" b="1" dirty="0" err="1" smtClean="0"/>
              <a:t>ProfDavidHart</a:t>
            </a:r>
            <a:endParaRPr lang="en-US" sz="2400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518" y="3204865"/>
            <a:ext cx="3550630" cy="137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552" y="1523716"/>
            <a:ext cx="3290888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4395788" cy="205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888" y="4724400"/>
            <a:ext cx="3323891" cy="7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552" y="5715000"/>
            <a:ext cx="4060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12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Main Messages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Technological innovation is almost certainly necessary for the global and U.S. energy system to shift to primary reliance on low-carbon resources.</a:t>
            </a:r>
          </a:p>
          <a:p>
            <a:r>
              <a:rPr lang="en-US" dirty="0" smtClean="0"/>
              <a:t>The larger the portfolio of scalable </a:t>
            </a:r>
            <a:r>
              <a:rPr lang="en-US" dirty="0"/>
              <a:t>low-carbon energy </a:t>
            </a:r>
            <a:r>
              <a:rPr lang="en-US" dirty="0" smtClean="0"/>
              <a:t>technologies, the higher the likelihood of the transition occurring on the required scale.</a:t>
            </a:r>
          </a:p>
          <a:p>
            <a:r>
              <a:rPr lang="en-US" dirty="0" smtClean="0"/>
              <a:t>Governments, especially the U.S. government, should invest in both “supply-push” and “demand-pull” policies to expand this portfolio.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412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Four Forms of Magical Thinking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Denial</a:t>
            </a:r>
          </a:p>
          <a:p>
            <a:r>
              <a:rPr lang="en-US" dirty="0" smtClean="0"/>
              <a:t>Science-push</a:t>
            </a:r>
          </a:p>
          <a:p>
            <a:r>
              <a:rPr lang="en-US" dirty="0" smtClean="0"/>
              <a:t>Premature triumphalism</a:t>
            </a:r>
          </a:p>
          <a:p>
            <a:r>
              <a:rPr lang="en-US" dirty="0" smtClean="0"/>
              <a:t>Carbon price obsession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451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Magical Thinking Form #1:  Denial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0097"/>
            <a:ext cx="7735887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58769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805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76" y="152400"/>
            <a:ext cx="8229600" cy="1143000"/>
          </a:xfrm>
        </p:spPr>
        <p:txBody>
          <a:bodyPr/>
          <a:lstStyle/>
          <a:p>
            <a:r>
              <a:rPr lang="en-US" b="1" dirty="0"/>
              <a:t>Damage Done by Denial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477" y="5351289"/>
            <a:ext cx="4388198" cy="147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55" y="1066800"/>
            <a:ext cx="332824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26342"/>
            <a:ext cx="2965736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233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Magical Thinking Form #2:  Science </a:t>
            </a:r>
            <a:r>
              <a:rPr lang="en-US" sz="3600" b="1" dirty="0"/>
              <a:t>P</a:t>
            </a:r>
            <a:r>
              <a:rPr lang="en-US" sz="3600" b="1" dirty="0" smtClean="0"/>
              <a:t>ush</a:t>
            </a:r>
            <a:endParaRPr lang="en-US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6" t="4453" r="26068"/>
          <a:stretch/>
        </p:blipFill>
        <p:spPr bwMode="auto">
          <a:xfrm>
            <a:off x="124162" y="1938635"/>
            <a:ext cx="156540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14" y="4419600"/>
            <a:ext cx="469266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950" y="2743200"/>
            <a:ext cx="4395788" cy="160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69" y="3352800"/>
            <a:ext cx="2074545" cy="314325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52197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78464" y="2429470"/>
            <a:ext cx="1660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Jim </a:t>
            </a:r>
            <a:r>
              <a:rPr lang="en-US" dirty="0" err="1" smtClean="0"/>
              <a:t>Manzi</a:t>
            </a:r>
            <a:r>
              <a:rPr lang="en-US" dirty="0" smtClean="0"/>
              <a:t>, Manhattan Institute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363" y="1219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Freeman Dyson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4162" y="3986467"/>
            <a:ext cx="14760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After we have mastered biotechnology,” he writes, “the rules of the climate game will be radically changed. In a world economy based on biotechnology, some low-cost and environmentally benign backstop to carbon emissions is likely to become a reality.”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094950" y="3986467"/>
            <a:ext cx="41346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94950" y="4191000"/>
            <a:ext cx="219789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655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Linear and Non-Linear </a:t>
            </a:r>
            <a:br>
              <a:rPr lang="en-US" b="1" dirty="0" smtClean="0"/>
            </a:br>
            <a:r>
              <a:rPr lang="en-US" b="1" dirty="0" smtClean="0"/>
              <a:t>Models of Innovation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38400"/>
            <a:ext cx="4614863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244475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529006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 model of innovation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199" y="5290066"/>
            <a:ext cx="423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Feedback effects in the innovation process</a:t>
            </a:r>
          </a:p>
        </p:txBody>
      </p:sp>
    </p:spTree>
    <p:extLst>
      <p:ext uri="{BB962C8B-B14F-4D97-AF65-F5344CB8AC3E}">
        <p14:creationId xmlns:p14="http://schemas.microsoft.com/office/powerpoint/2010/main" val="1294051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16" y="3276600"/>
            <a:ext cx="77819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55911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19775" y="265444"/>
            <a:ext cx="2708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Denial + Science-Push</a:t>
            </a:r>
            <a:endParaRPr lang="en-US" sz="4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31" y="2606920"/>
            <a:ext cx="8183777" cy="59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6"/>
          <a:stretch/>
        </p:blipFill>
        <p:spPr bwMode="auto">
          <a:xfrm>
            <a:off x="281666" y="3778180"/>
            <a:ext cx="7877175" cy="280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85800" y="3848100"/>
            <a:ext cx="7473041" cy="4953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696200" y="2903660"/>
            <a:ext cx="750508" cy="3729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47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481</Words>
  <Application>Microsoft Office PowerPoint</Application>
  <PresentationFormat>On-screen Show (4:3)</PresentationFormat>
  <Paragraphs>67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Saving the Low-Carbon Energy Transition from Magical Thinking</vt:lpstr>
      <vt:lpstr>PowerPoint Presentation</vt:lpstr>
      <vt:lpstr>Main Messages</vt:lpstr>
      <vt:lpstr>Four Forms of Magical Thinking</vt:lpstr>
      <vt:lpstr>Magical Thinking Form #1:  Denial</vt:lpstr>
      <vt:lpstr>Damage Done by Denial</vt:lpstr>
      <vt:lpstr>Magical Thinking Form #2:  Science Push</vt:lpstr>
      <vt:lpstr>Linear and Non-Linear  Models of Innovation</vt:lpstr>
      <vt:lpstr>PowerPoint Presentation</vt:lpstr>
      <vt:lpstr>Magical Thinking Form #3:   Premature Triumphalism</vt:lpstr>
      <vt:lpstr>PowerPoint Presentation</vt:lpstr>
      <vt:lpstr>Stuff Happens When You Scale</vt:lpstr>
      <vt:lpstr>Magical Thinking Form #4:   Carbon Price Obsession</vt:lpstr>
      <vt:lpstr>Demand Pull Alone Probably Won’t Work,  or It Might Make for a Very Expensive Transition</vt:lpstr>
      <vt:lpstr>An Aggressive, Smart, Low-Carbon Energy Innovation Policy Agenda that Utilizes Both “Supply-Push” and “Demand-Pull” Tools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Saving the Low-Carbon Energy Transition from Magical Thinking</dc:title>
  <dc:creator>David</dc:creator>
  <cp:lastModifiedBy>David</cp:lastModifiedBy>
  <cp:revision>27</cp:revision>
  <dcterms:created xsi:type="dcterms:W3CDTF">2017-02-07T21:48:12Z</dcterms:created>
  <dcterms:modified xsi:type="dcterms:W3CDTF">2017-03-22T17:15:06Z</dcterms:modified>
</cp:coreProperties>
</file>